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91" r:id="rId2"/>
    <p:sldId id="292" r:id="rId3"/>
    <p:sldId id="293" r:id="rId4"/>
    <p:sldId id="294" r:id="rId5"/>
    <p:sldId id="295" r:id="rId6"/>
    <p:sldId id="290" r:id="rId7"/>
    <p:sldId id="296" r:id="rId8"/>
    <p:sldId id="287" r:id="rId9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1769"/>
  </p:normalViewPr>
  <p:slideViewPr>
    <p:cSldViewPr snapToGrid="0" snapToObjects="1">
      <p:cViewPr varScale="1">
        <p:scale>
          <a:sx n="138" d="100"/>
          <a:sy n="138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63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2011 collaboration between Prof. Tim Wahls and Matt </a:t>
            </a:r>
            <a:r>
              <a:rPr lang="en-US" dirty="0" err="1"/>
              <a:t>Steiman</a:t>
            </a:r>
            <a:r>
              <a:rPr lang="en-US" dirty="0"/>
              <a:t> at the College Farm </a:t>
            </a:r>
          </a:p>
          <a:p>
            <a:r>
              <a:rPr lang="en-US" dirty="0"/>
              <a:t>Over 5 years </a:t>
            </a:r>
          </a:p>
          <a:p>
            <a:r>
              <a:rPr lang="en-US" dirty="0"/>
              <a:t>  Led to the development of two applications</a:t>
            </a:r>
          </a:p>
          <a:p>
            <a:r>
              <a:rPr lang="en-US" dirty="0"/>
              <a:t>  Used in the field on mobile devices to record data about harvests, growth, pest control, and a host of other things</a:t>
            </a:r>
          </a:p>
          <a:p>
            <a:r>
              <a:rPr lang="en-US" dirty="0"/>
              <a:t>  Used in the barn on desktop machines to plan harvests, track inventory and sales and to maintain records for organic certification.</a:t>
            </a:r>
          </a:p>
          <a:p>
            <a:endParaRPr lang="en-US" dirty="0"/>
          </a:p>
          <a:p>
            <a:r>
              <a:rPr lang="en-US" dirty="0"/>
              <a:t>2016 – We lost Tim to cancer </a:t>
            </a:r>
          </a:p>
          <a:p>
            <a:r>
              <a:rPr lang="en-US" dirty="0"/>
              <a:t>  Development of </a:t>
            </a:r>
            <a:r>
              <a:rPr lang="en-US" dirty="0" err="1"/>
              <a:t>FarmData</a:t>
            </a:r>
            <a:r>
              <a:rPr lang="en-US" dirty="0"/>
              <a:t> and </a:t>
            </a:r>
            <a:r>
              <a:rPr lang="en-US" dirty="0" err="1"/>
              <a:t>AnimalData</a:t>
            </a:r>
            <a:r>
              <a:rPr lang="en-US" dirty="0"/>
              <a:t> stopped.</a:t>
            </a:r>
          </a:p>
          <a:p>
            <a:r>
              <a:rPr lang="en-US" dirty="0"/>
              <a:t>  But interest from the College Farm and other farms that are also using the </a:t>
            </a:r>
            <a:r>
              <a:rPr lang="en-US" dirty="0" err="1"/>
              <a:t>FarmData</a:t>
            </a:r>
            <a:r>
              <a:rPr lang="en-US" dirty="0"/>
              <a:t> app has remained.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992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CS department has been working on launching the FarmData2 FOSS project </a:t>
            </a:r>
          </a:p>
          <a:p>
            <a:r>
              <a:rPr lang="en-US" dirty="0"/>
              <a:t>In conjunction with the curriculum redesign that began to roll out in Fall 2019.</a:t>
            </a:r>
          </a:p>
          <a:p>
            <a:endParaRPr lang="en-US" dirty="0"/>
          </a:p>
          <a:p>
            <a:r>
              <a:rPr lang="en-US" dirty="0"/>
              <a:t>COMP 130, this class and COMP 290 are a big part of that redesign.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70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Skills and experiences that will give you an advantage in </a:t>
            </a:r>
          </a:p>
          <a:p>
            <a:endParaRPr lang="en-US" dirty="0"/>
          </a:p>
          <a:p>
            <a:r>
              <a:rPr lang="en-US" dirty="0"/>
              <a:t>NPFI – development expertise and support – building engagement with courses at other institutions.</a:t>
            </a:r>
          </a:p>
          <a:p>
            <a:r>
              <a:rPr lang="en-US" dirty="0"/>
              <a:t>SFC – supporting development and dissemination of course materials developed here</a:t>
            </a:r>
          </a:p>
          <a:p>
            <a:r>
              <a:rPr lang="en-US" dirty="0"/>
              <a:t>NSF – where development of FarmData2, and 190/290/491/491 are part of 5-year $1.9 project looking at using humanitarian </a:t>
            </a:r>
            <a:r>
              <a:rPr lang="en-US" dirty="0" err="1"/>
              <a:t>foss</a:t>
            </a:r>
            <a:r>
              <a:rPr lang="en-US" dirty="0"/>
              <a:t> in the CS curriculum.</a:t>
            </a:r>
          </a:p>
          <a:p>
            <a:r>
              <a:rPr lang="en-US" dirty="0"/>
              <a:t>  - </a:t>
            </a:r>
            <a:r>
              <a:rPr lang="en-US" dirty="0" err="1"/>
              <a:t>drexel</a:t>
            </a:r>
            <a:r>
              <a:rPr lang="en-US" dirty="0"/>
              <a:t> university, western new England college, Worcester State University, Nassau Community College</a:t>
            </a:r>
          </a:p>
          <a:p>
            <a:r>
              <a:rPr lang="en-US" dirty="0"/>
              <a:t>GNOME – </a:t>
            </a:r>
            <a:r>
              <a:rPr lang="en-US" dirty="0" err="1"/>
              <a:t>FarmData</a:t>
            </a:r>
            <a:r>
              <a:rPr lang="en-US" dirty="0"/>
              <a:t> and the use of FOSS in the Dickinson Curriculum selected from 160 international projects a winner in the GNOME Community Engagement challenge for its efforts to broaden participation in computer science through engagement with FOSS with a humanitarian focus.</a:t>
            </a:r>
          </a:p>
        </p:txBody>
      </p:sp>
    </p:spTree>
    <p:extLst>
      <p:ext uri="{BB962C8B-B14F-4D97-AF65-F5344CB8AC3E}">
        <p14:creationId xmlns:p14="http://schemas.microsoft.com/office/powerpoint/2010/main" val="3933185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em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20.tiff"/><Relationship Id="rId4" Type="http://schemas.openxmlformats.org/officeDocument/2006/relationships/hyperlink" Target="https://creativecommons.org/licenses/by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802351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800" dirty="0">
                <a:latin typeface="Dosis ExtraLight"/>
                <a:ea typeface="Dosis ExtraLight"/>
                <a:cs typeface="Dosis ExtraLight"/>
                <a:sym typeface="Dosis ExtraLight"/>
              </a:rPr>
              <a:t>11 – Introduction to FarmData2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5C9E3-578E-F44D-AD2C-EF087416B6C5}"/>
              </a:ext>
            </a:extLst>
          </p:cNvPr>
          <p:cNvSpPr txBox="1"/>
          <p:nvPr/>
        </p:nvSpPr>
        <p:spPr>
          <a:xfrm>
            <a:off x="762000" y="3287713"/>
            <a:ext cx="27013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Prof.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Braught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B794F-8EA6-3A43-9CDF-15471481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48867">
            <a:off x="3836011" y="2241911"/>
            <a:ext cx="2327548" cy="155280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F0E8F3-51B4-8743-BA8F-F9E1651E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5507">
            <a:off x="5163381" y="3531309"/>
            <a:ext cx="1631889" cy="99013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19098311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72E892A-101D-414B-8E88-B50676630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7307">
            <a:off x="906949" y="3051070"/>
            <a:ext cx="2904836" cy="194139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005715-EEA3-C746-AE6F-E8C0E8A6C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8867">
            <a:off x="259315" y="1224830"/>
            <a:ext cx="3276688" cy="218601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25E71-62D0-2040-AF20-F0143CDB8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6266">
            <a:off x="3915736" y="2677810"/>
            <a:ext cx="1535800" cy="234026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6CC24E2-3E0B-D843-A4B0-7616077F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26" y="317271"/>
            <a:ext cx="6761100" cy="857400"/>
          </a:xfrm>
        </p:spPr>
        <p:txBody>
          <a:bodyPr/>
          <a:lstStyle/>
          <a:p>
            <a:r>
              <a:rPr lang="en-US" sz="2800" dirty="0" err="1"/>
              <a:t>FarmData</a:t>
            </a:r>
            <a:r>
              <a:rPr lang="en-US" sz="2800" dirty="0"/>
              <a:t> &amp; </a:t>
            </a:r>
            <a:r>
              <a:rPr lang="en-US" sz="2800" dirty="0" err="1"/>
              <a:t>AnimalData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B635E1-51A1-EE41-A9F8-6FAE7D078ED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323582">
            <a:off x="5218854" y="2685835"/>
            <a:ext cx="2340266" cy="2340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B8142-6B17-C74C-BC8A-49498D6A0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2796" y="369167"/>
            <a:ext cx="2591611" cy="220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29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BA040-C8AD-1046-B038-193664FB0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93" y="318613"/>
            <a:ext cx="6761100" cy="857400"/>
          </a:xfrm>
        </p:spPr>
        <p:txBody>
          <a:bodyPr/>
          <a:lstStyle/>
          <a:p>
            <a:r>
              <a:rPr lang="en-US" sz="2800" dirty="0"/>
              <a:t>FarmData2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8774A-894B-2040-BAF1-6775425DC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433" y="1265382"/>
            <a:ext cx="4289825" cy="3236232"/>
          </a:xfrm>
        </p:spPr>
        <p:txBody>
          <a:bodyPr/>
          <a:lstStyle/>
          <a:p>
            <a:r>
              <a:rPr lang="en-US" sz="2000" dirty="0"/>
              <a:t>FarmData2 updates and combines </a:t>
            </a:r>
            <a:r>
              <a:rPr lang="en-US" sz="2000" dirty="0" err="1"/>
              <a:t>FarmData</a:t>
            </a:r>
            <a:r>
              <a:rPr lang="en-US" sz="2000" dirty="0"/>
              <a:t> and </a:t>
            </a:r>
            <a:r>
              <a:rPr lang="en-US" sz="2000" dirty="0" err="1"/>
              <a:t>AnimalData</a:t>
            </a:r>
            <a:r>
              <a:rPr lang="en-US" sz="2000" dirty="0"/>
              <a:t>, combining them into a single application that supports the operation and certification requirements for small organic farming operations.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A living FOSS project and community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77196-BDCC-6E4E-88C6-BEFF6CCCAD8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A445B-81B8-484A-908B-4D5053C53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15164">
            <a:off x="4004748" y="278498"/>
            <a:ext cx="1631889" cy="9901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030381-D926-4A45-838A-249B0B94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16255">
            <a:off x="5353886" y="1152647"/>
            <a:ext cx="3438905" cy="3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6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3E61-A314-B141-933E-02E75DC80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194429"/>
            <a:ext cx="6761100" cy="857400"/>
          </a:xfrm>
        </p:spPr>
        <p:txBody>
          <a:bodyPr/>
          <a:lstStyle/>
          <a:p>
            <a:r>
              <a:rPr lang="en-US" sz="2800" dirty="0"/>
              <a:t>FarmData2 and Dickinson 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615A9-9757-5C41-9E81-12B016884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081500"/>
            <a:ext cx="6910936" cy="3834988"/>
          </a:xfrm>
        </p:spPr>
        <p:txBody>
          <a:bodyPr/>
          <a:lstStyle/>
          <a:p>
            <a:r>
              <a:rPr lang="en-US" sz="2000" dirty="0"/>
              <a:t>The FarmData2 project and community provide a real-world FOSS platform for authentic experiences in COMP 190 and COMP 290.</a:t>
            </a:r>
          </a:p>
          <a:p>
            <a:pPr lvl="1"/>
            <a:r>
              <a:rPr lang="en-US" sz="1600" dirty="0"/>
              <a:t>Develop skills, knowledge and experiences for success in the senior seminar (COMP 491/492) with FOSS </a:t>
            </a:r>
            <a:r>
              <a:rPr lang="en-US" sz="1600" i="1" dirty="0"/>
              <a:t>“in the wild” </a:t>
            </a:r>
            <a:r>
              <a:rPr lang="en-US" sz="1600" dirty="0"/>
              <a:t>and beyond Dickinson’s limestone walls.</a:t>
            </a:r>
          </a:p>
          <a:p>
            <a:pPr lvl="1"/>
            <a:r>
              <a:rPr lang="en-US" sz="1600" dirty="0"/>
              <a:t>Connect computing with Dickinson’s mission of an “education in service to the common good”</a:t>
            </a:r>
          </a:p>
          <a:p>
            <a:pPr lvl="1"/>
            <a:endParaRPr lang="en-US" sz="1800" dirty="0"/>
          </a:p>
          <a:p>
            <a:pPr lvl="1"/>
            <a:r>
              <a:rPr lang="en-US" sz="1600" dirty="0"/>
              <a:t>Our approach has received recognition and support from:</a:t>
            </a:r>
          </a:p>
          <a:p>
            <a:pPr lvl="2"/>
            <a:r>
              <a:rPr lang="en-US" dirty="0"/>
              <a:t>The Non-Profit FOSS Institute (NPFI)</a:t>
            </a:r>
          </a:p>
          <a:p>
            <a:pPr lvl="2"/>
            <a:r>
              <a:rPr lang="en-US" dirty="0"/>
              <a:t>Software Freedom Conservancy (SFC)</a:t>
            </a:r>
          </a:p>
          <a:p>
            <a:pPr lvl="2"/>
            <a:r>
              <a:rPr lang="en-US" dirty="0"/>
              <a:t>National Science Foundation (NSF)</a:t>
            </a:r>
          </a:p>
          <a:p>
            <a:pPr lvl="2"/>
            <a:r>
              <a:rPr lang="en-US" dirty="0"/>
              <a:t>The GNOME Foundation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596C8-6D1F-6740-A437-DA64EEB654C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3B29F-7FDC-D345-9665-73D75EDA6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9" y="3223734"/>
            <a:ext cx="774537" cy="778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BCC7AE-1009-1E4D-B7C4-36BEE8947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92374">
            <a:off x="4901462" y="4546012"/>
            <a:ext cx="1255704" cy="54246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052" name="Picture 4" descr="Challenge Phase One Winner Badge">
            <a:extLst>
              <a:ext uri="{FF2B5EF4-FFF2-40B4-BE49-F238E27FC236}">
                <a16:creationId xmlns:a16="http://schemas.microsoft.com/office/drawing/2014/main" id="{113DE245-6C33-724F-9F25-E98C98DBD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614" y="3931993"/>
            <a:ext cx="1091189" cy="83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4FBB8E-4534-744F-B216-4900C7640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09981">
            <a:off x="7227985" y="4387112"/>
            <a:ext cx="547688" cy="665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375530-BBB5-1F4A-9523-4ACE9CB28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180" y="4012479"/>
            <a:ext cx="1053214" cy="9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0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ACE4A-F4E9-6E46-AB60-7A037CAE6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519968"/>
            <a:ext cx="6761100" cy="857400"/>
          </a:xfrm>
        </p:spPr>
        <p:txBody>
          <a:bodyPr/>
          <a:lstStyle/>
          <a:p>
            <a:r>
              <a:rPr lang="en-US" sz="2800" dirty="0"/>
              <a:t>FarmData2 Technology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27BAA-1B4D-854C-841E-63F2BEED4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490331"/>
            <a:ext cx="6761100" cy="2980500"/>
          </a:xfrm>
        </p:spPr>
        <p:txBody>
          <a:bodyPr/>
          <a:lstStyle/>
          <a:p>
            <a:r>
              <a:rPr lang="en-US" sz="2000" dirty="0"/>
              <a:t>FarmData2 uses a technology stack including:</a:t>
            </a:r>
          </a:p>
          <a:p>
            <a:pPr lvl="1"/>
            <a:r>
              <a:rPr lang="en-US" sz="2000" dirty="0"/>
              <a:t>The </a:t>
            </a:r>
            <a:r>
              <a:rPr lang="en-US" sz="2000" dirty="0" err="1"/>
              <a:t>FarmOS</a:t>
            </a:r>
            <a:r>
              <a:rPr lang="en-US" sz="2000" dirty="0"/>
              <a:t> FOSS Project</a:t>
            </a:r>
          </a:p>
          <a:p>
            <a:pPr lvl="2"/>
            <a:r>
              <a:rPr lang="en-US" sz="2000" dirty="0"/>
              <a:t>The Drupal Project</a:t>
            </a:r>
          </a:p>
          <a:p>
            <a:pPr lvl="1"/>
            <a:r>
              <a:rPr lang="en-US" sz="2000" dirty="0"/>
              <a:t>Apache Web Server</a:t>
            </a:r>
          </a:p>
          <a:p>
            <a:pPr lvl="1"/>
            <a:r>
              <a:rPr lang="en-US" sz="2000" dirty="0" err="1"/>
              <a:t>Mariadb</a:t>
            </a:r>
            <a:r>
              <a:rPr lang="en-US" sz="2000" dirty="0"/>
              <a:t> Database Server (a </a:t>
            </a:r>
            <a:r>
              <a:rPr lang="en-US" sz="2000" dirty="0" err="1"/>
              <a:t>mySQL</a:t>
            </a:r>
            <a:r>
              <a:rPr lang="en-US" sz="2000" dirty="0"/>
              <a:t> fork)</a:t>
            </a:r>
          </a:p>
          <a:p>
            <a:pPr lvl="1"/>
            <a:r>
              <a:rPr lang="en-US" sz="2000" dirty="0"/>
              <a:t>phpMyAdmin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A803E-FBB0-B54F-A7DE-2F080CC909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28F98-041B-6449-8FC9-49326DB71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20448">
            <a:off x="391652" y="4145946"/>
            <a:ext cx="1781625" cy="432533"/>
          </a:xfrm>
          <a:prstGeom prst="rect">
            <a:avLst/>
          </a:prstGeom>
        </p:spPr>
      </p:pic>
      <p:pic>
        <p:nvPicPr>
          <p:cNvPr id="3074" name="Picture 2" descr="Powered By Apache">
            <a:extLst>
              <a:ext uri="{FF2B5EF4-FFF2-40B4-BE49-F238E27FC236}">
                <a16:creationId xmlns:a16="http://schemas.microsoft.com/office/drawing/2014/main" id="{9B860978-D46B-4944-A5C7-D0F81B92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806" y="3723206"/>
            <a:ext cx="1107005" cy="108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4C92E6-290C-3942-B484-8DCE562BD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22126">
            <a:off x="4819080" y="3595966"/>
            <a:ext cx="1107004" cy="90238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957F525-3C9B-A442-A65D-D55E4EB16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9021">
            <a:off x="5918452" y="3902031"/>
            <a:ext cx="1664600" cy="92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rop + Wordmark - Vertical">
            <a:extLst>
              <a:ext uri="{FF2B5EF4-FFF2-40B4-BE49-F238E27FC236}">
                <a16:creationId xmlns:a16="http://schemas.microsoft.com/office/drawing/2014/main" id="{3BD094D5-4F97-A24E-85C6-87D54A7AD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9253">
            <a:off x="2156391" y="3985806"/>
            <a:ext cx="1137528" cy="86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43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EBC069-FAF9-D141-A87D-3AFB07EC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73564"/>
            <a:ext cx="6761100" cy="857400"/>
          </a:xfrm>
        </p:spPr>
        <p:txBody>
          <a:bodyPr/>
          <a:lstStyle/>
          <a:p>
            <a:r>
              <a:rPr lang="en-US" sz="2800" dirty="0"/>
              <a:t>docker / docker-compose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AB964B-59B4-7D46-9416-8A01884C8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850479"/>
            <a:ext cx="6761100" cy="2980500"/>
          </a:xfrm>
        </p:spPr>
        <p:txBody>
          <a:bodyPr/>
          <a:lstStyle/>
          <a:p>
            <a:r>
              <a:rPr lang="en-US" sz="2000" b="1" i="1" dirty="0"/>
              <a:t>docker-compose</a:t>
            </a:r>
            <a:r>
              <a:rPr lang="en-US" sz="2000" dirty="0"/>
              <a:t> is a tool that creates and starts multiple docker containers connected by a virtual network.</a:t>
            </a:r>
          </a:p>
          <a:p>
            <a:pPr lvl="1"/>
            <a:r>
              <a:rPr lang="en-US" sz="1800" dirty="0"/>
              <a:t>For FarmData2:</a:t>
            </a:r>
          </a:p>
          <a:p>
            <a:pPr lvl="2"/>
            <a:r>
              <a:rPr lang="en-US" sz="1800" dirty="0" err="1"/>
              <a:t>Mariadb</a:t>
            </a:r>
            <a:r>
              <a:rPr lang="en-US" sz="1800" dirty="0"/>
              <a:t>, Apache/</a:t>
            </a:r>
            <a:r>
              <a:rPr lang="en-US" sz="1800" dirty="0" err="1"/>
              <a:t>FarmOS</a:t>
            </a:r>
            <a:r>
              <a:rPr lang="en-US" sz="1800" dirty="0"/>
              <a:t>/Drupal/, phpMyAdmin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E0A82C-77C7-984F-9D38-AC8764C814FD}"/>
              </a:ext>
            </a:extLst>
          </p:cNvPr>
          <p:cNvGrpSpPr/>
          <p:nvPr/>
        </p:nvGrpSpPr>
        <p:grpSpPr>
          <a:xfrm>
            <a:off x="1637226" y="2713291"/>
            <a:ext cx="5244011" cy="2356645"/>
            <a:chOff x="1637226" y="2713291"/>
            <a:chExt cx="5244011" cy="23566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03D58FC-9A8E-7047-9AE7-95A0511B89C7}"/>
                </a:ext>
              </a:extLst>
            </p:cNvPr>
            <p:cNvGrpSpPr/>
            <p:nvPr/>
          </p:nvGrpSpPr>
          <p:grpSpPr>
            <a:xfrm>
              <a:off x="1637226" y="2713291"/>
              <a:ext cx="5244011" cy="2356645"/>
              <a:chOff x="4001588" y="2239068"/>
              <a:chExt cx="5244011" cy="2356645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7475E0CA-5104-0E49-A14E-F1178A417948}"/>
                  </a:ext>
                </a:extLst>
              </p:cNvPr>
              <p:cNvSpPr/>
              <p:nvPr/>
            </p:nvSpPr>
            <p:spPr>
              <a:xfrm>
                <a:off x="4001589" y="4212536"/>
                <a:ext cx="5244010" cy="383177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Hardware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DBBB0D5-D1BB-BE4A-AE26-B75C9CC56C45}"/>
                  </a:ext>
                </a:extLst>
              </p:cNvPr>
              <p:cNvSpPr/>
              <p:nvPr/>
            </p:nvSpPr>
            <p:spPr>
              <a:xfrm>
                <a:off x="4001588" y="3829359"/>
                <a:ext cx="5244011" cy="383177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Host Operating System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B7D2CED-32C0-1F4D-833F-A32B522993AA}"/>
                  </a:ext>
                </a:extLst>
              </p:cNvPr>
              <p:cNvSpPr/>
              <p:nvPr/>
            </p:nvSpPr>
            <p:spPr>
              <a:xfrm>
                <a:off x="5172890" y="3442595"/>
                <a:ext cx="4072709" cy="383177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OS Kernel Virtualization </a:t>
                </a:r>
              </a:p>
              <a:p>
                <a:pPr algn="ctr"/>
                <a:r>
                  <a:rPr lang="en-US" sz="1100" dirty="0"/>
                  <a:t>Container Daemon (</a:t>
                </a:r>
                <a:r>
                  <a:rPr lang="en-US" sz="1100" dirty="0" err="1"/>
                  <a:t>containerd</a:t>
                </a:r>
                <a:r>
                  <a:rPr lang="en-US" sz="1100" dirty="0"/>
                  <a:t>)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8C3645A-19A4-704C-B595-1554A3B6B433}"/>
                  </a:ext>
                </a:extLst>
              </p:cNvPr>
              <p:cNvSpPr/>
              <p:nvPr/>
            </p:nvSpPr>
            <p:spPr>
              <a:xfrm>
                <a:off x="4001589" y="3435621"/>
                <a:ext cx="1122972" cy="383177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Libs/Bins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C05722FB-01FF-BF44-A4A8-62ED8A95A70B}"/>
                  </a:ext>
                </a:extLst>
              </p:cNvPr>
              <p:cNvSpPr/>
              <p:nvPr/>
            </p:nvSpPr>
            <p:spPr>
              <a:xfrm>
                <a:off x="5172890" y="3070932"/>
                <a:ext cx="1122972" cy="383177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Libs/Bins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B0CD3BEC-A91E-DC45-ABE3-C82FED102CC7}"/>
                  </a:ext>
                </a:extLst>
              </p:cNvPr>
              <p:cNvSpPr/>
              <p:nvPr/>
            </p:nvSpPr>
            <p:spPr>
              <a:xfrm>
                <a:off x="6553633" y="3070932"/>
                <a:ext cx="1122972" cy="383177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Libs/Bins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EC6DD11F-59A4-774B-95A4-AA613954BA92}"/>
                  </a:ext>
                </a:extLst>
              </p:cNvPr>
              <p:cNvSpPr/>
              <p:nvPr/>
            </p:nvSpPr>
            <p:spPr>
              <a:xfrm>
                <a:off x="5188177" y="2244437"/>
                <a:ext cx="289999" cy="826083"/>
              </a:xfrm>
              <a:prstGeom prst="roundRect">
                <a:avLst/>
              </a:prstGeom>
              <a:solidFill>
                <a:schemeClr val="accent5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 err="1">
                    <a:solidFill>
                      <a:schemeClr val="bg1"/>
                    </a:solidFill>
                  </a:rPr>
                  <a:t>Mariadb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547A88F-D20E-F04C-BDB9-65EB4029809D}"/>
                  </a:ext>
                </a:extLst>
              </p:cNvPr>
              <p:cNvSpPr/>
              <p:nvPr/>
            </p:nvSpPr>
            <p:spPr>
              <a:xfrm>
                <a:off x="4036132" y="2824293"/>
                <a:ext cx="289999" cy="623758"/>
              </a:xfrm>
              <a:prstGeom prst="roundRect">
                <a:avLst/>
              </a:prstGeom>
              <a:solidFill>
                <a:schemeClr val="accent5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App</a:t>
                </a: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0440553D-5735-AC45-A495-2CC5E79FB43E}"/>
                  </a:ext>
                </a:extLst>
              </p:cNvPr>
              <p:cNvSpPr/>
              <p:nvPr/>
            </p:nvSpPr>
            <p:spPr>
              <a:xfrm>
                <a:off x="4366408" y="2816741"/>
                <a:ext cx="289999" cy="623758"/>
              </a:xfrm>
              <a:prstGeom prst="roundRect">
                <a:avLst/>
              </a:prstGeom>
              <a:solidFill>
                <a:schemeClr val="accent5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App</a:t>
                </a: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04FE17E3-95AB-6748-A339-D93BFC5C2F09}"/>
                  </a:ext>
                </a:extLst>
              </p:cNvPr>
              <p:cNvSpPr/>
              <p:nvPr/>
            </p:nvSpPr>
            <p:spPr>
              <a:xfrm>
                <a:off x="6550574" y="2244437"/>
                <a:ext cx="289999" cy="826083"/>
              </a:xfrm>
              <a:prstGeom prst="roundRect">
                <a:avLst/>
              </a:prstGeom>
              <a:solidFill>
                <a:schemeClr val="accent5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Apache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56F727C2-A4A3-074D-B461-88B838AB9E39}"/>
                  </a:ext>
                </a:extLst>
              </p:cNvPr>
              <p:cNvSpPr/>
              <p:nvPr/>
            </p:nvSpPr>
            <p:spPr>
              <a:xfrm>
                <a:off x="6875182" y="2239068"/>
                <a:ext cx="289999" cy="826083"/>
              </a:xfrm>
              <a:prstGeom prst="roundRect">
                <a:avLst/>
              </a:prstGeom>
              <a:solidFill>
                <a:schemeClr val="accent5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Drupal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86751F19-7740-FC4E-9EA4-9BB6F8C3A28B}"/>
                  </a:ext>
                </a:extLst>
              </p:cNvPr>
              <p:cNvSpPr/>
              <p:nvPr/>
            </p:nvSpPr>
            <p:spPr>
              <a:xfrm>
                <a:off x="7216775" y="2239068"/>
                <a:ext cx="289999" cy="831864"/>
              </a:xfrm>
              <a:prstGeom prst="roundRect">
                <a:avLst/>
              </a:prstGeom>
              <a:solidFill>
                <a:schemeClr val="accent5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 err="1">
                    <a:solidFill>
                      <a:schemeClr val="bg1"/>
                    </a:solidFill>
                  </a:rPr>
                  <a:t>FarmOS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97D3EDE-6A63-5A42-97CB-9A71600D140E}"/>
                </a:ext>
              </a:extLst>
            </p:cNvPr>
            <p:cNvSpPr/>
            <p:nvPr/>
          </p:nvSpPr>
          <p:spPr>
            <a:xfrm>
              <a:off x="5570014" y="3539786"/>
              <a:ext cx="1122972" cy="383177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Libs/Bins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8DE2950-C7C3-F24A-AC76-46CB5CD2D184}"/>
                </a:ext>
              </a:extLst>
            </p:cNvPr>
            <p:cNvSpPr/>
            <p:nvPr/>
          </p:nvSpPr>
          <p:spPr>
            <a:xfrm>
              <a:off x="5585301" y="2713291"/>
              <a:ext cx="289999" cy="826083"/>
            </a:xfrm>
            <a:prstGeom prst="roundRect">
              <a:avLst/>
            </a:prstGeom>
            <a:solidFill>
              <a:schemeClr val="accent5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phpMyAdmin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493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367A-BFB2-D344-8FE9-5B2D9B0C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68320"/>
            <a:ext cx="6761100" cy="857400"/>
          </a:xfrm>
        </p:spPr>
        <p:txBody>
          <a:bodyPr/>
          <a:lstStyle/>
          <a:p>
            <a:r>
              <a:rPr lang="en-US" sz="2800" dirty="0"/>
              <a:t>The Activities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77044-6491-864E-930B-C9C5A2D44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00" y="1209964"/>
            <a:ext cx="6761100" cy="3504086"/>
          </a:xfrm>
        </p:spPr>
        <p:txBody>
          <a:bodyPr/>
          <a:lstStyle/>
          <a:p>
            <a:r>
              <a:rPr lang="en-US" sz="2000" dirty="0"/>
              <a:t>Look at running instances of </a:t>
            </a:r>
            <a:r>
              <a:rPr lang="en-US" sz="2000" dirty="0" err="1"/>
              <a:t>FarmData</a:t>
            </a:r>
            <a:r>
              <a:rPr lang="en-US" sz="2000" dirty="0"/>
              <a:t> and FarmData2 (in its current state).</a:t>
            </a:r>
          </a:p>
          <a:p>
            <a:r>
              <a:rPr lang="en-US" sz="2000" dirty="0"/>
              <a:t>Look at mature FOSS projects with humanitarian goals (HFOSS)</a:t>
            </a:r>
          </a:p>
          <a:p>
            <a:r>
              <a:rPr lang="en-US" sz="2000" dirty="0"/>
              <a:t>Consider what a new FOSS projects need.</a:t>
            </a:r>
          </a:p>
          <a:p>
            <a:r>
              <a:rPr lang="en-US" sz="2000" dirty="0"/>
              <a:t>Evaluate FarmData2 and compare with a mature project.</a:t>
            </a:r>
          </a:p>
          <a:p>
            <a:r>
              <a:rPr lang="en-US" sz="2000" dirty="0"/>
              <a:t>Install FarmData2</a:t>
            </a:r>
          </a:p>
          <a:p>
            <a:r>
              <a:rPr lang="en-US" sz="2000" dirty="0"/>
              <a:t>Make real meaningful contributions to FarmData2.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915A7-55C0-1F48-ADBE-01407EA3070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7048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8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1522</TotalTime>
  <Words>611</Words>
  <Application>Microsoft Macintosh PowerPoint</Application>
  <PresentationFormat>On-screen Show (16:9)</PresentationFormat>
  <Paragraphs>82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Dosis</vt:lpstr>
      <vt:lpstr>Dosis ExtraLight</vt:lpstr>
      <vt:lpstr>Titillium Web Light</vt:lpstr>
      <vt:lpstr>Arial</vt:lpstr>
      <vt:lpstr>Mowbray template</vt:lpstr>
      <vt:lpstr>11 – Introduction to FarmData2</vt:lpstr>
      <vt:lpstr>FarmData &amp; AnimalData</vt:lpstr>
      <vt:lpstr>FarmData2</vt:lpstr>
      <vt:lpstr>FarmData2 and Dickinson CS</vt:lpstr>
      <vt:lpstr>FarmData2 Technology</vt:lpstr>
      <vt:lpstr>docker / docker-compose</vt:lpstr>
      <vt:lpstr>The Activities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Braught, Grant</dc:creator>
  <cp:lastModifiedBy>Braught, Grant</cp:lastModifiedBy>
  <cp:revision>24</cp:revision>
  <dcterms:created xsi:type="dcterms:W3CDTF">2020-11-16T20:41:40Z</dcterms:created>
  <dcterms:modified xsi:type="dcterms:W3CDTF">2020-11-20T14:44:31Z</dcterms:modified>
</cp:coreProperties>
</file>